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9" r:id="rId4"/>
    <p:sldId id="262" r:id="rId5"/>
    <p:sldId id="263" r:id="rId6"/>
    <p:sldId id="264" r:id="rId7"/>
    <p:sldId id="276" r:id="rId8"/>
    <p:sldId id="314" r:id="rId9"/>
    <p:sldId id="268" r:id="rId10"/>
    <p:sldId id="270" r:id="rId11"/>
    <p:sldId id="265" r:id="rId12"/>
    <p:sldId id="261" r:id="rId13"/>
    <p:sldId id="260" r:id="rId14"/>
    <p:sldId id="271" r:id="rId15"/>
    <p:sldId id="272" r:id="rId16"/>
    <p:sldId id="273" r:id="rId17"/>
    <p:sldId id="311" r:id="rId18"/>
    <p:sldId id="274" r:id="rId19"/>
    <p:sldId id="275" r:id="rId20"/>
    <p:sldId id="306" r:id="rId21"/>
    <p:sldId id="278" r:id="rId22"/>
    <p:sldId id="279" r:id="rId23"/>
    <p:sldId id="312" r:id="rId24"/>
    <p:sldId id="280" r:id="rId25"/>
    <p:sldId id="281" r:id="rId26"/>
    <p:sldId id="282" r:id="rId27"/>
    <p:sldId id="283" r:id="rId28"/>
    <p:sldId id="308" r:id="rId29"/>
    <p:sldId id="307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315" r:id="rId42"/>
    <p:sldId id="296" r:id="rId43"/>
    <p:sldId id="300" r:id="rId44"/>
    <p:sldId id="297" r:id="rId45"/>
    <p:sldId id="299" r:id="rId46"/>
    <p:sldId id="298" r:id="rId47"/>
    <p:sldId id="301" r:id="rId48"/>
    <p:sldId id="302" r:id="rId49"/>
    <p:sldId id="304" r:id="rId50"/>
    <p:sldId id="309" r:id="rId51"/>
    <p:sldId id="303" r:id="rId52"/>
    <p:sldId id="316" r:id="rId53"/>
    <p:sldId id="310" r:id="rId54"/>
    <p:sldId id="305" r:id="rId55"/>
    <p:sldId id="267" r:id="rId56"/>
    <p:sldId id="313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50"/>
    <p:restoredTop sz="76634"/>
  </p:normalViewPr>
  <p:slideViewPr>
    <p:cSldViewPr snapToGrid="0" snapToObjects="1">
      <p:cViewPr varScale="1">
        <p:scale>
          <a:sx n="79" d="100"/>
          <a:sy n="79" d="100"/>
        </p:scale>
        <p:origin x="22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66E9-D8B5-FD48-BC85-FD839204AB73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92DDE-6FE2-E446-9A8C-04A52096F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4038600" cy="5035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0246"/>
            <a:ext cx="4038600" cy="503591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55786"/>
          </a:xfrm>
          <a:prstGeom prst="rect">
            <a:avLst/>
          </a:prstGeom>
          <a:gradFill flip="none" rotWithShape="1">
            <a:gsLst>
              <a:gs pos="0">
                <a:srgbClr val="7998B9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575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3692"/>
            <a:ext cx="8229600" cy="524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pigandme/tidyexplain/blob/pivot/images/tidyr-longer-wider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jfly.uni-koeln.de/color/#pallet" TargetMode="External"/><Relationship Id="rId4" Type="http://schemas.openxmlformats.org/officeDocument/2006/relationships/hyperlink" Target="https://doi.org/10.1038/nmeth.161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aes_linetype_size_shape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theme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reference/element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index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White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A00B-BC9B-8144-A9E9-A1DA2FD1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read_tsv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7357D-39A8-F44E-989F-CA490EB95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0" y="1138237"/>
            <a:ext cx="4826000" cy="5194300"/>
          </a:xfrm>
        </p:spPr>
      </p:pic>
    </p:spTree>
    <p:extLst>
      <p:ext uri="{BB962C8B-B14F-4D97-AF65-F5344CB8AC3E}">
        <p14:creationId xmlns:p14="http://schemas.microsoft.com/office/powerpoint/2010/main" val="32576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E251-02D6-8145-99B9-56380AFE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F6199-E956-EB47-A2B5-C4727E98B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94" y="1114425"/>
            <a:ext cx="7017611" cy="5241925"/>
          </a:xfrm>
        </p:spPr>
      </p:pic>
    </p:spTree>
    <p:extLst>
      <p:ext uri="{BB962C8B-B14F-4D97-AF65-F5344CB8AC3E}">
        <p14:creationId xmlns:p14="http://schemas.microsoft.com/office/powerpoint/2010/main" val="167479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B50605-14DE-9540-B078-38B04858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 vs long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4C9A6D-999A-A240-9CBA-B3395FCAE2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320" y="1598613"/>
            <a:ext cx="3531025" cy="50355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0A44BC9-C97B-2D44-9518-B9349D138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987" y="1090613"/>
            <a:ext cx="3531025" cy="5035550"/>
          </a:xfrm>
        </p:spPr>
      </p:pic>
    </p:spTree>
    <p:extLst>
      <p:ext uri="{BB962C8B-B14F-4D97-AF65-F5344CB8AC3E}">
        <p14:creationId xmlns:p14="http://schemas.microsoft.com/office/powerpoint/2010/main" val="331637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1F8D-813E-C341-AF24-F18164FB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pivot_wider</a:t>
            </a:r>
            <a:r>
              <a:rPr lang="en-US" dirty="0"/>
              <a:t>() and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E6BFC5-46C0-B046-8F3C-1120B28FA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37" y="1114425"/>
            <a:ext cx="5241925" cy="52419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E912A2-9FDD-2945-94B2-206407AF63E0}"/>
              </a:ext>
            </a:extLst>
          </p:cNvPr>
          <p:cNvSpPr txBox="1"/>
          <p:nvPr/>
        </p:nvSpPr>
        <p:spPr>
          <a:xfrm>
            <a:off x="5486400" y="5987018"/>
            <a:ext cx="357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Garrick Aden-</a:t>
            </a:r>
            <a:r>
              <a:rPr lang="en-GB" dirty="0" err="1"/>
              <a:t>Buie</a:t>
            </a:r>
            <a:r>
              <a:rPr lang="en-GB" dirty="0"/>
              <a:t> and Mara </a:t>
            </a:r>
            <a:r>
              <a:rPr lang="en-GB" dirty="0" err="1"/>
              <a:t>Averick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64BC2-D42F-F446-87FA-A1880687732B}"/>
              </a:ext>
            </a:extLst>
          </p:cNvPr>
          <p:cNvSpPr txBox="1"/>
          <p:nvPr/>
        </p:nvSpPr>
        <p:spPr>
          <a:xfrm>
            <a:off x="850896" y="6356350"/>
            <a:ext cx="829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https://github.com/batpigandme/tidyexplain/blob/pivot/images/tidyr-longer-wider.gif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3045"/>
              </p:ext>
            </p:extLst>
          </p:nvPr>
        </p:nvGraphicFramePr>
        <p:xfrm>
          <a:off x="1524000" y="119494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AA06D9-DFC4-034B-BE37-AC1D7DE5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90150"/>
              </p:ext>
            </p:extLst>
          </p:nvPr>
        </p:nvGraphicFramePr>
        <p:xfrm>
          <a:off x="1524000" y="287546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0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619-6037-A04F-9E36-A245326D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6B7B5-D527-A741-B6BD-E2AFB91F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select(): pick variables</a:t>
            </a:r>
          </a:p>
          <a:p>
            <a:r>
              <a:rPr lang="en-US" dirty="0"/>
              <a:t>filter(): pick rows</a:t>
            </a:r>
          </a:p>
          <a:p>
            <a:r>
              <a:rPr lang="en-US" dirty="0"/>
              <a:t>mutate(): add new variables that </a:t>
            </a:r>
            <a:br>
              <a:rPr lang="en-US" dirty="0"/>
            </a:br>
            <a:r>
              <a:rPr lang="en-US" dirty="0"/>
              <a:t>	are a function of existing ones</a:t>
            </a:r>
          </a:p>
          <a:p>
            <a:r>
              <a:rPr lang="en-US" dirty="0"/>
              <a:t>arrange(): sort rows</a:t>
            </a:r>
          </a:p>
          <a:p>
            <a:r>
              <a:rPr lang="en-US" dirty="0" err="1"/>
              <a:t>summarise</a:t>
            </a:r>
            <a:r>
              <a:rPr lang="en-US" dirty="0"/>
              <a:t>(): reduce multiple values down to a single summary (mean, min, max,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069A6-2748-C040-906F-D471E320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192084"/>
            <a:ext cx="1892300" cy="185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7C91D-155F-E544-A4A6-0418AABC9FD9}"/>
              </a:ext>
            </a:extLst>
          </p:cNvPr>
          <p:cNvSpPr/>
          <p:nvPr/>
        </p:nvSpPr>
        <p:spPr>
          <a:xfrm>
            <a:off x="5407080" y="6385602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https://dplyr.tidyverse.org/index.html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8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EC5E7-E520-2F43-9FCB-BBA49C6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3692"/>
            <a:ext cx="8378328" cy="5242658"/>
          </a:xfrm>
        </p:spPr>
        <p:txBody>
          <a:bodyPr>
            <a:normAutofit/>
          </a:bodyPr>
          <a:lstStyle/>
          <a:p>
            <a:r>
              <a:rPr lang="en-US" dirty="0"/>
              <a:t>Choose variables from a table</a:t>
            </a:r>
          </a:p>
          <a:p>
            <a:pPr lvl="1"/>
            <a:r>
              <a:rPr lang="en-US" dirty="0"/>
              <a:t>use column names explicitly: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positions: 		</a:t>
            </a:r>
            <a:r>
              <a:rPr lang="en-US" sz="1800" dirty="0">
                <a:latin typeface="Courier" pitchFamily="2" charset="0"/>
              </a:rPr>
              <a:t>select(data, c(1,5,9))</a:t>
            </a:r>
          </a:p>
          <a:p>
            <a:pPr lvl="1"/>
            <a:r>
              <a:rPr lang="en-US" dirty="0"/>
              <a:t>column names can be used like they are positions</a:t>
            </a:r>
          </a:p>
          <a:p>
            <a:pPr marL="914400" lvl="2" indent="0">
              <a:buNone/>
            </a:pPr>
            <a:r>
              <a:rPr lang="en-US" dirty="0"/>
              <a:t>e.g.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GeneID:Name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search functions</a:t>
            </a:r>
          </a:p>
          <a:p>
            <a:pPr lvl="2"/>
            <a:r>
              <a:rPr lang="en-US" dirty="0" err="1"/>
              <a:t>starts_with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starts_with</a:t>
            </a:r>
            <a:r>
              <a:rPr lang="en-US" sz="1800" dirty="0">
                <a:latin typeface="Courier" pitchFamily="2" charset="0"/>
              </a:rPr>
              <a:t>('</a:t>
            </a:r>
            <a:r>
              <a:rPr lang="en-US" sz="1800" dirty="0" err="1">
                <a:latin typeface="Courier" pitchFamily="2" charset="0"/>
              </a:rPr>
              <a:t>uninf</a:t>
            </a:r>
            <a:r>
              <a:rPr lang="en-US" sz="1800" dirty="0">
                <a:latin typeface="Courier" pitchFamily="2" charset="0"/>
              </a:rPr>
              <a:t>'))</a:t>
            </a:r>
          </a:p>
          <a:p>
            <a:pPr lvl="2"/>
            <a:r>
              <a:rPr lang="en-US" dirty="0" err="1"/>
              <a:t>ends_with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ends_with</a:t>
            </a:r>
            <a:r>
              <a:rPr lang="en-US" sz="1800" dirty="0">
                <a:latin typeface="Courier" pitchFamily="2" charset="0"/>
              </a:rPr>
              <a:t>('count'))</a:t>
            </a:r>
          </a:p>
          <a:p>
            <a:pPr lvl="2"/>
            <a:r>
              <a:rPr lang="en-US" dirty="0"/>
              <a:t>contains()		</a:t>
            </a:r>
            <a:r>
              <a:rPr lang="en-US" sz="1800" dirty="0">
                <a:latin typeface="Courier" pitchFamily="2" charset="0"/>
              </a:rPr>
              <a:t>select(data, contains('3dpf'))</a:t>
            </a:r>
          </a:p>
          <a:p>
            <a:pPr lvl="2"/>
            <a:r>
              <a:rPr lang="en-US" dirty="0"/>
              <a:t>matches()		</a:t>
            </a:r>
            <a:r>
              <a:rPr lang="en-US" sz="1800" dirty="0">
                <a:latin typeface="Courier" pitchFamily="2" charset="0"/>
              </a:rPr>
              <a:t>select(data, matches('3dpf.*count'))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68C91A-7832-3949-B038-F14109040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998" y="1114425"/>
            <a:ext cx="6818004" cy="5241925"/>
          </a:xfrm>
        </p:spPr>
      </p:pic>
    </p:spTree>
    <p:extLst>
      <p:ext uri="{BB962C8B-B14F-4D97-AF65-F5344CB8AC3E}">
        <p14:creationId xmlns:p14="http://schemas.microsoft.com/office/powerpoint/2010/main" val="382973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D4BA7E-A562-7A44-872D-BF94D03A7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750" y="1639887"/>
            <a:ext cx="5270500" cy="4191000"/>
          </a:xfrm>
        </p:spPr>
      </p:pic>
    </p:spTree>
    <p:extLst>
      <p:ext uri="{BB962C8B-B14F-4D97-AF65-F5344CB8AC3E}">
        <p14:creationId xmlns:p14="http://schemas.microsoft.com/office/powerpoint/2010/main" val="402250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D228C2-73A0-9D40-9767-3F8EDAF0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rows where conditions are true</a:t>
            </a:r>
          </a:p>
          <a:p>
            <a:pPr lvl="1"/>
            <a:r>
              <a:rPr lang="en-US" dirty="0"/>
              <a:t>check equality with ==</a:t>
            </a:r>
          </a:p>
          <a:p>
            <a:pPr lvl="1"/>
            <a:r>
              <a:rPr lang="en-US" dirty="0"/>
              <a:t>Also &lt;, &gt;, &lt;=, &gt;=</a:t>
            </a:r>
          </a:p>
          <a:p>
            <a:pPr lvl="1"/>
            <a:r>
              <a:rPr lang="en-US" dirty="0"/>
              <a:t>combine conditions with &amp; (AND), | (OR)</a:t>
            </a:r>
          </a:p>
          <a:p>
            <a:pPr lvl="1"/>
            <a:r>
              <a:rPr lang="en-US" dirty="0"/>
              <a:t>! (NOT)</a:t>
            </a:r>
          </a:p>
          <a:p>
            <a:pPr lvl="1"/>
            <a:r>
              <a:rPr lang="en-US" dirty="0"/>
              <a:t>e.g.</a:t>
            </a:r>
          </a:p>
          <a:p>
            <a:pPr marL="914400" lvl="2" indent="0">
              <a:buNone/>
            </a:pPr>
            <a:r>
              <a:rPr lang="en-US" dirty="0" err="1"/>
              <a:t>adjustedp</a:t>
            </a:r>
            <a:r>
              <a:rPr lang="en-US" dirty="0"/>
              <a:t> &lt; 0.05 &amp; log2fc &gt; 2</a:t>
            </a:r>
          </a:p>
        </p:txBody>
      </p:sp>
    </p:spTree>
    <p:extLst>
      <p:ext uri="{BB962C8B-B14F-4D97-AF65-F5344CB8AC3E}">
        <p14:creationId xmlns:p14="http://schemas.microsoft.com/office/powerpoint/2010/main" val="426285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B2AA-F449-354A-81D7-7D42477F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79294-6248-4246-94D2-5757AFD8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manipulation</a:t>
            </a:r>
          </a:p>
          <a:p>
            <a:pPr lvl="1"/>
            <a:r>
              <a:rPr lang="en-US" dirty="0"/>
              <a:t>tidy data and the pipe (%&gt;%) operator</a:t>
            </a:r>
          </a:p>
          <a:p>
            <a:pPr lvl="1"/>
            <a:r>
              <a:rPr lang="en-US" dirty="0"/>
              <a:t>loading data</a:t>
            </a:r>
          </a:p>
          <a:p>
            <a:pPr lvl="1"/>
            <a:r>
              <a:rPr lang="en-US" dirty="0"/>
              <a:t>selecting, filtering and creating new columns</a:t>
            </a:r>
          </a:p>
          <a:p>
            <a:r>
              <a:rPr lang="en-US" dirty="0"/>
              <a:t>ggplot2</a:t>
            </a:r>
          </a:p>
          <a:p>
            <a:pPr lvl="1"/>
            <a:r>
              <a:rPr lang="en-US" dirty="0"/>
              <a:t>aesthetics</a:t>
            </a:r>
          </a:p>
          <a:p>
            <a:pPr lvl="1"/>
            <a:r>
              <a:rPr lang="en-US" dirty="0" err="1"/>
              <a:t>geoms</a:t>
            </a:r>
            <a:endParaRPr lang="en-US" dirty="0"/>
          </a:p>
          <a:p>
            <a:pPr lvl="1"/>
            <a:r>
              <a:rPr lang="en-US" dirty="0"/>
              <a:t>shapes and </a:t>
            </a:r>
            <a:r>
              <a:rPr lang="en-US" dirty="0" err="1"/>
              <a:t>colours</a:t>
            </a:r>
            <a:endParaRPr lang="en-US" dirty="0"/>
          </a:p>
          <a:p>
            <a:pPr lvl="1"/>
            <a:r>
              <a:rPr lang="en-US" dirty="0"/>
              <a:t>facets</a:t>
            </a:r>
          </a:p>
          <a:p>
            <a:pPr lvl="1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43040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9359EA-6F26-584E-B6CB-418D00011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151" y="1114425"/>
            <a:ext cx="6423698" cy="5241925"/>
          </a:xfrm>
        </p:spPr>
      </p:pic>
    </p:spTree>
    <p:extLst>
      <p:ext uri="{BB962C8B-B14F-4D97-AF65-F5344CB8AC3E}">
        <p14:creationId xmlns:p14="http://schemas.microsoft.com/office/powerpoint/2010/main" val="174064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11F3F1-6AA7-0B49-9D5C-3476A9C9A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177" y="1114425"/>
            <a:ext cx="7207646" cy="5241925"/>
          </a:xfrm>
        </p:spPr>
      </p:pic>
    </p:spTree>
    <p:extLst>
      <p:ext uri="{BB962C8B-B14F-4D97-AF65-F5344CB8AC3E}">
        <p14:creationId xmlns:p14="http://schemas.microsoft.com/office/powerpoint/2010/main" val="319191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ADFA-086C-EE47-A129-1B686D11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arrange()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356CC-76FC-E44E-A7B1-9BEE9F02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700" y="1728787"/>
            <a:ext cx="5816600" cy="4013200"/>
          </a:xfrm>
        </p:spPr>
      </p:pic>
    </p:spTree>
    <p:extLst>
      <p:ext uri="{BB962C8B-B14F-4D97-AF65-F5344CB8AC3E}">
        <p14:creationId xmlns:p14="http://schemas.microsoft.com/office/powerpoint/2010/main" val="3630974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E999-D47E-A241-A657-D184929F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3603D-4DD3-3646-9692-4D06F373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  <a:p>
            <a:pPr lvl="1"/>
            <a:r>
              <a:rPr lang="en-US" dirty="0"/>
              <a:t>Leland Wilkinson (2005)</a:t>
            </a:r>
          </a:p>
          <a:p>
            <a:r>
              <a:rPr lang="en-US" dirty="0"/>
              <a:t>Components of a plot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aesthetics</a:t>
            </a:r>
          </a:p>
          <a:p>
            <a:pPr marL="1371600" lvl="2" indent="-514350"/>
            <a:r>
              <a:rPr lang="en-US" dirty="0"/>
              <a:t>attributes of a plot that variables in the data are mapped to</a:t>
            </a:r>
          </a:p>
          <a:p>
            <a:pPr marL="1371600" lvl="2" indent="-514350"/>
            <a:r>
              <a:rPr lang="en-US" dirty="0"/>
              <a:t>x, y, </a:t>
            </a:r>
            <a:r>
              <a:rPr lang="en-US" dirty="0" err="1"/>
              <a:t>colour</a:t>
            </a:r>
            <a:r>
              <a:rPr lang="en-US" dirty="0"/>
              <a:t>, shape, length, size, </a:t>
            </a:r>
            <a:r>
              <a:rPr lang="en-US" dirty="0" err="1"/>
              <a:t>linetype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theme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25533-97C9-044B-B1FB-827B9B30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267254"/>
            <a:ext cx="1955800" cy="177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F223A0-C7A3-D34D-8269-375D0E7CEAC1}"/>
              </a:ext>
            </a:extLst>
          </p:cNvPr>
          <p:cNvSpPr/>
          <p:nvPr/>
        </p:nvSpPr>
        <p:spPr>
          <a:xfrm>
            <a:off x="5158101" y="6325246"/>
            <a:ext cx="398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https://ggplot2.tidyverse.org/index.html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4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FA17-352A-4B4E-B02B-B3868A8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DEEFCB-CC89-414A-B6D3-E79585BF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619" y="1114425"/>
            <a:ext cx="6774762" cy="5241925"/>
          </a:xfrm>
        </p:spPr>
      </p:pic>
    </p:spTree>
    <p:extLst>
      <p:ext uri="{BB962C8B-B14F-4D97-AF65-F5344CB8AC3E}">
        <p14:creationId xmlns:p14="http://schemas.microsoft.com/office/powerpoint/2010/main" val="208936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24CE-186F-0C44-8138-FAE83128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CF141-6AB4-E64D-9E29-42468A24D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744" y="1114425"/>
            <a:ext cx="6652512" cy="5241925"/>
          </a:xfrm>
        </p:spPr>
      </p:pic>
    </p:spTree>
    <p:extLst>
      <p:ext uri="{BB962C8B-B14F-4D97-AF65-F5344CB8AC3E}">
        <p14:creationId xmlns:p14="http://schemas.microsoft.com/office/powerpoint/2010/main" val="377754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921-EE25-974D-8E4F-67AB862C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A70BC-2997-EA48-BEB0-B99382E2A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061" y="1114425"/>
            <a:ext cx="6425877" cy="5241925"/>
          </a:xfrm>
        </p:spPr>
      </p:pic>
    </p:spTree>
    <p:extLst>
      <p:ext uri="{BB962C8B-B14F-4D97-AF65-F5344CB8AC3E}">
        <p14:creationId xmlns:p14="http://schemas.microsoft.com/office/powerpoint/2010/main" val="2887325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A9F8-C886-544B-8B77-E2202E6D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CF137-4324-B744-BD06-0A6D0B3B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147" y="1114425"/>
            <a:ext cx="6145705" cy="5241925"/>
          </a:xfrm>
        </p:spPr>
      </p:pic>
    </p:spTree>
    <p:extLst>
      <p:ext uri="{BB962C8B-B14F-4D97-AF65-F5344CB8AC3E}">
        <p14:creationId xmlns:p14="http://schemas.microsoft.com/office/powerpoint/2010/main" val="1023469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166E-41C9-4F43-BDB1-A17BA03D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D5D3C-8AA2-134D-82E5-C4BDA12F3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238" y="1114425"/>
            <a:ext cx="6377524" cy="5241925"/>
          </a:xfrm>
        </p:spPr>
      </p:pic>
    </p:spTree>
    <p:extLst>
      <p:ext uri="{BB962C8B-B14F-4D97-AF65-F5344CB8AC3E}">
        <p14:creationId xmlns:p14="http://schemas.microsoft.com/office/powerpoint/2010/main" val="188071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1D41-75CD-4D41-B70C-D4727DF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9CC4-DC8C-EB41-81F0-C253D6D5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9799"/>
            <a:ext cx="8229600" cy="39711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F149-21CF-A64E-9976-9540DD154901}"/>
              </a:ext>
            </a:extLst>
          </p:cNvPr>
          <p:cNvSpPr txBox="1"/>
          <p:nvPr/>
        </p:nvSpPr>
        <p:spPr>
          <a:xfrm>
            <a:off x="6381897" y="6386334"/>
            <a:ext cx="27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https://www.tidyverse.org/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33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9A08-D0D1-6F45-A5D4-B6F317E1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variable to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83DC1-CA77-B44E-AC87-01F584036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06" y="1114425"/>
            <a:ext cx="6419988" cy="5241925"/>
          </a:xfrm>
        </p:spPr>
      </p:pic>
    </p:spTree>
    <p:extLst>
      <p:ext uri="{BB962C8B-B14F-4D97-AF65-F5344CB8AC3E}">
        <p14:creationId xmlns:p14="http://schemas.microsoft.com/office/powerpoint/2010/main" val="2451186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A0B5-1A0F-DD46-B44A-28F11A9B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</a:t>
            </a:r>
            <a:r>
              <a:rPr lang="en-US" dirty="0" err="1"/>
              <a:t>geoms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2680B-8E63-EA4A-8EDB-19DA6A733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663" y="1114425"/>
            <a:ext cx="5984673" cy="5241925"/>
          </a:xfrm>
        </p:spPr>
      </p:pic>
    </p:spTree>
    <p:extLst>
      <p:ext uri="{BB962C8B-B14F-4D97-AF65-F5344CB8AC3E}">
        <p14:creationId xmlns:p14="http://schemas.microsoft.com/office/powerpoint/2010/main" val="114496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AA35-1F4F-5448-B70D-AF3FF352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geom_histogram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EA75C-7B16-6347-8676-8192608F8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935" y="1114425"/>
            <a:ext cx="6176129" cy="5241925"/>
          </a:xfrm>
        </p:spPr>
      </p:pic>
    </p:spTree>
    <p:extLst>
      <p:ext uri="{BB962C8B-B14F-4D97-AF65-F5344CB8AC3E}">
        <p14:creationId xmlns:p14="http://schemas.microsoft.com/office/powerpoint/2010/main" val="104773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DC21-C838-AC4B-A10E-55B949CB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binwidth</a:t>
            </a:r>
            <a:r>
              <a:rPr lang="en-US" dirty="0"/>
              <a:t> of a histogram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E7C6F-419D-224C-9808-DB6B1C76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051" y="1114425"/>
            <a:ext cx="6885897" cy="5241925"/>
          </a:xfrm>
        </p:spPr>
      </p:pic>
    </p:spTree>
    <p:extLst>
      <p:ext uri="{BB962C8B-B14F-4D97-AF65-F5344CB8AC3E}">
        <p14:creationId xmlns:p14="http://schemas.microsoft.com/office/powerpoint/2010/main" val="4268359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550C-39CA-A242-A83E-BBD718C1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17F0D-320B-B043-A83A-18BDA2D2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839" y="1114425"/>
            <a:ext cx="6848321" cy="5241925"/>
          </a:xfrm>
        </p:spPr>
      </p:pic>
    </p:spTree>
    <p:extLst>
      <p:ext uri="{BB962C8B-B14F-4D97-AF65-F5344CB8AC3E}">
        <p14:creationId xmlns:p14="http://schemas.microsoft.com/office/powerpoint/2010/main" val="111274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57C-C6E6-C34F-A123-6C5B2FEE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Remove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EAE87-CBDF-914D-AA0F-AF6C54DA7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133" y="1114425"/>
            <a:ext cx="6529733" cy="5241925"/>
          </a:xfrm>
        </p:spPr>
      </p:pic>
    </p:spTree>
    <p:extLst>
      <p:ext uri="{BB962C8B-B14F-4D97-AF65-F5344CB8AC3E}">
        <p14:creationId xmlns:p14="http://schemas.microsoft.com/office/powerpoint/2010/main" val="3036453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46F2-19B1-D344-8C85-E88DF320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F771F-0D0D-9E45-82C0-2EA26F1C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50" y="1114425"/>
            <a:ext cx="6811699" cy="5241925"/>
          </a:xfrm>
        </p:spPr>
      </p:pic>
    </p:spTree>
    <p:extLst>
      <p:ext uri="{BB962C8B-B14F-4D97-AF65-F5344CB8AC3E}">
        <p14:creationId xmlns:p14="http://schemas.microsoft.com/office/powerpoint/2010/main" val="68155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BA6B-57D0-D54C-8CCE-9922B880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783D8-1F8D-CE46-8003-9DBB5914E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413" y="1114425"/>
            <a:ext cx="7409174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D1667-5034-E04A-8A7C-AE7452235E18}"/>
              </a:ext>
            </a:extLst>
          </p:cNvPr>
          <p:cNvSpPr txBox="1"/>
          <p:nvPr/>
        </p:nvSpPr>
        <p:spPr>
          <a:xfrm>
            <a:off x="253574" y="102792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colours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07378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A9F5-B6B8-1048-9E18-2896E4A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by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13B24-1B92-674E-9923-C791D79A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51" y="1114425"/>
            <a:ext cx="6117098" cy="5241925"/>
          </a:xfrm>
        </p:spPr>
      </p:pic>
    </p:spTree>
    <p:extLst>
      <p:ext uri="{BB962C8B-B14F-4D97-AF65-F5344CB8AC3E}">
        <p14:creationId xmlns:p14="http://schemas.microsoft.com/office/powerpoint/2010/main" val="3957859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3222-C264-E643-BFC3-8C8D986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as RGB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2107E-00AC-4A4A-A54F-228EF8FE0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21" y="1114425"/>
            <a:ext cx="5910358" cy="5241925"/>
          </a:xfrm>
        </p:spPr>
      </p:pic>
    </p:spTree>
    <p:extLst>
      <p:ext uri="{BB962C8B-B14F-4D97-AF65-F5344CB8AC3E}">
        <p14:creationId xmlns:p14="http://schemas.microsoft.com/office/powerpoint/2010/main" val="84721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35095"/>
              </p:ext>
            </p:extLst>
          </p:nvPr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180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9F9-D1BB-724D-9BA0-B70BA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how </a:t>
            </a:r>
            <a:r>
              <a:rPr lang="en-US" dirty="0" err="1"/>
              <a:t>colour</a:t>
            </a:r>
            <a:r>
              <a:rPr lang="en-US" dirty="0"/>
              <a:t>-blind friendly your palette 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3496B-67B4-9844-8706-547D65A8B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453" y="1114425"/>
            <a:ext cx="6343093" cy="5241925"/>
          </a:xfrm>
        </p:spPr>
      </p:pic>
    </p:spTree>
    <p:extLst>
      <p:ext uri="{BB962C8B-B14F-4D97-AF65-F5344CB8AC3E}">
        <p14:creationId xmlns:p14="http://schemas.microsoft.com/office/powerpoint/2010/main" val="1347444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97F6-38EE-5D4A-8959-393A2EC9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</a:t>
            </a:r>
            <a:r>
              <a:rPr lang="en-US" dirty="0"/>
              <a:t>-blind friendly palette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5E8A93-D48C-F547-BE4E-6C1321690B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197127"/>
            <a:ext cx="4038600" cy="4822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D94238-2DA2-104E-B8EC-CD7977951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26593"/>
            <a:ext cx="4038600" cy="37096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90A23-F1E3-3C4F-B29D-3165B1DAA9E7}"/>
              </a:ext>
            </a:extLst>
          </p:cNvPr>
          <p:cNvSpPr txBox="1"/>
          <p:nvPr/>
        </p:nvSpPr>
        <p:spPr>
          <a:xfrm>
            <a:off x="5388864" y="6317767"/>
            <a:ext cx="366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https://doi.org/10.1038/nmeth.1618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7DC00-1E41-E943-92CB-C1289A75303A}"/>
              </a:ext>
            </a:extLst>
          </p:cNvPr>
          <p:cNvSpPr txBox="1"/>
          <p:nvPr/>
        </p:nvSpPr>
        <p:spPr>
          <a:xfrm>
            <a:off x="824312" y="6317002"/>
            <a:ext cx="369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https://jfly.uni-koeln.de/color/#pallet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01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C5F268-36A8-2243-9F10-13AF4711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748" y="1114425"/>
            <a:ext cx="7284504" cy="5241925"/>
          </a:xfrm>
        </p:spPr>
      </p:pic>
    </p:spTree>
    <p:extLst>
      <p:ext uri="{BB962C8B-B14F-4D97-AF65-F5344CB8AC3E}">
        <p14:creationId xmlns:p14="http://schemas.microsoft.com/office/powerpoint/2010/main" val="332999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1B0E0-3DCC-0040-A34C-CE0C1120D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234" y="1114425"/>
            <a:ext cx="6073531" cy="5241925"/>
          </a:xfrm>
        </p:spPr>
      </p:pic>
    </p:spTree>
    <p:extLst>
      <p:ext uri="{BB962C8B-B14F-4D97-AF65-F5344CB8AC3E}">
        <p14:creationId xmlns:p14="http://schemas.microsoft.com/office/powerpoint/2010/main" val="2342981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11B0-27E0-B14E-AED3-763AD008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-plasma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D8EC4-19F5-F14D-8882-E47C92DEA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641" y="1114425"/>
            <a:ext cx="5888718" cy="5241925"/>
          </a:xfrm>
        </p:spPr>
      </p:pic>
    </p:spTree>
    <p:extLst>
      <p:ext uri="{BB962C8B-B14F-4D97-AF65-F5344CB8AC3E}">
        <p14:creationId xmlns:p14="http://schemas.microsoft.com/office/powerpoint/2010/main" val="1364086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3CB-028E-BA4C-A566-8797202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1936B-4E77-4F4D-953F-72F100740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" y="1114425"/>
            <a:ext cx="8211293" cy="5241925"/>
          </a:xfrm>
        </p:spPr>
      </p:pic>
    </p:spTree>
    <p:extLst>
      <p:ext uri="{BB962C8B-B14F-4D97-AF65-F5344CB8AC3E}">
        <p14:creationId xmlns:p14="http://schemas.microsoft.com/office/powerpoint/2010/main" val="110689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DB6F-F9FA-3648-A16B-1D2601D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schemes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E3C31-3878-9947-84FA-8457756B9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41" y="1114425"/>
            <a:ext cx="6284517" cy="5241925"/>
          </a:xfrm>
        </p:spPr>
      </p:pic>
    </p:spTree>
    <p:extLst>
      <p:ext uri="{BB962C8B-B14F-4D97-AF65-F5344CB8AC3E}">
        <p14:creationId xmlns:p14="http://schemas.microsoft.com/office/powerpoint/2010/main" val="3284530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4FCB-9E7D-7249-B185-E0E5A2B1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3B70E-9B3A-9E47-9F48-32FF00FA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25 available shapes for plotting that are identified by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0-14 are hollow.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15-20 are solid.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21-24 are filled shape that have a border </a:t>
            </a:r>
            <a:r>
              <a:rPr lang="en-US" dirty="0" err="1"/>
              <a:t>colour</a:t>
            </a:r>
            <a:r>
              <a:rPr lang="en-US" dirty="0"/>
              <a:t> and a fill </a:t>
            </a:r>
            <a:r>
              <a:rPr lang="en-US" dirty="0" err="1"/>
              <a:t>colour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6A071-26E2-624A-871D-22AD4734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21" y="1525221"/>
            <a:ext cx="4064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9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8506-EA6A-A647-8D38-CECB2AE2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93EC3-B39A-A045-8862-BDF976CD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825" y="1114425"/>
            <a:ext cx="6486349" cy="5241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1B6C7E-E52B-8D48-B926-FF25BEC86F33}"/>
              </a:ext>
            </a:extLst>
          </p:cNvPr>
          <p:cNvSpPr/>
          <p:nvPr/>
        </p:nvSpPr>
        <p:spPr>
          <a:xfrm>
            <a:off x="2285998" y="6386335"/>
            <a:ext cx="683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https://ggplot2.tidyverse.org/reference/aes_linetype_size_shape.html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91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41F6-7E69-E347-BAF0-D7EC0E7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8F0D62-3B26-5548-BCE5-59AF310B5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505" y="1114425"/>
            <a:ext cx="6452990" cy="5241925"/>
          </a:xfrm>
        </p:spPr>
      </p:pic>
    </p:spTree>
    <p:extLst>
      <p:ext uri="{BB962C8B-B14F-4D97-AF65-F5344CB8AC3E}">
        <p14:creationId xmlns:p14="http://schemas.microsoft.com/office/powerpoint/2010/main" val="204301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361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5AD7-D5DE-EB43-A335-F034FA0F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7AC33-E735-464F-93C6-0E4DB8787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65" y="1216791"/>
            <a:ext cx="3600000" cy="26280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A1523-6510-A941-A6C1-F50FAF62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08" y="1234726"/>
            <a:ext cx="3600000" cy="2614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2691-A7AF-7A44-B2A8-F4361116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58" y="4099713"/>
            <a:ext cx="3600000" cy="2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232AF-FE1A-7047-AC8A-E59AE1487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08" y="4150729"/>
            <a:ext cx="3600000" cy="2536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F3545-F0D7-0F45-B39E-8E07D250A047}"/>
              </a:ext>
            </a:extLst>
          </p:cNvPr>
          <p:cNvSpPr txBox="1"/>
          <p:nvPr/>
        </p:nvSpPr>
        <p:spPr>
          <a:xfrm>
            <a:off x="77118" y="906839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48D2F-71FD-A048-B47B-48E7C8032541}"/>
              </a:ext>
            </a:extLst>
          </p:cNvPr>
          <p:cNvSpPr txBox="1"/>
          <p:nvPr/>
        </p:nvSpPr>
        <p:spPr>
          <a:xfrm>
            <a:off x="4109291" y="90683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theme_dark</a:t>
            </a:r>
            <a:r>
              <a:rPr lang="en-US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76B67-AE22-BE4A-8FA3-4784D4F94A9E}"/>
              </a:ext>
            </a:extLst>
          </p:cNvPr>
          <p:cNvSpPr txBox="1"/>
          <p:nvPr/>
        </p:nvSpPr>
        <p:spPr>
          <a:xfrm>
            <a:off x="77118" y="3760811"/>
            <a:ext cx="14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theme_light</a:t>
            </a:r>
            <a:r>
              <a:rPr lang="en-US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7E804-5A49-2346-AC3A-3EF28792C486}"/>
              </a:ext>
            </a:extLst>
          </p:cNvPr>
          <p:cNvSpPr txBox="1"/>
          <p:nvPr/>
        </p:nvSpPr>
        <p:spPr>
          <a:xfrm>
            <a:off x="4109291" y="3760811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theme_void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73867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33D5-9740-2249-9225-DB776831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9E6A4-D767-A44F-A845-CE5A6DC41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925" y="1114425"/>
            <a:ext cx="5698149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E3F2B-0103-6842-8278-4AB1B7C81A06}"/>
              </a:ext>
            </a:extLst>
          </p:cNvPr>
          <p:cNvSpPr txBox="1"/>
          <p:nvPr/>
        </p:nvSpPr>
        <p:spPr>
          <a:xfrm>
            <a:off x="4064020" y="6386335"/>
            <a:ext cx="507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https://ggplot2.tidyverse.org/reference/theme.html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0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D400-979A-454F-9C2E-95DF1DD9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11411B-CE0C-E347-BD1A-354C7D0F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element_text</a:t>
            </a:r>
            <a:endParaRPr lang="en-US" dirty="0"/>
          </a:p>
          <a:p>
            <a:pPr lvl="1"/>
            <a:r>
              <a:rPr lang="en-US" dirty="0" err="1"/>
              <a:t>font_family</a:t>
            </a:r>
            <a:r>
              <a:rPr lang="en-US" dirty="0"/>
              <a:t>, </a:t>
            </a:r>
            <a:r>
              <a:rPr lang="en-US" dirty="0" err="1"/>
              <a:t>colour</a:t>
            </a:r>
            <a:r>
              <a:rPr lang="en-US" dirty="0"/>
              <a:t>, size, angle</a:t>
            </a:r>
          </a:p>
          <a:p>
            <a:r>
              <a:rPr lang="en-US" dirty="0" err="1"/>
              <a:t>element_line</a:t>
            </a:r>
            <a:endParaRPr lang="en-US" dirty="0"/>
          </a:p>
          <a:p>
            <a:pPr lvl="1"/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  <a:p>
            <a:r>
              <a:rPr lang="en-US" dirty="0" err="1"/>
              <a:t>element_rect</a:t>
            </a:r>
            <a:r>
              <a:rPr lang="en-US" dirty="0"/>
              <a:t>: borders and backgrounds</a:t>
            </a:r>
          </a:p>
          <a:p>
            <a:pPr lvl="1"/>
            <a:r>
              <a:rPr lang="en-US" dirty="0"/>
              <a:t>fill, </a:t>
            </a:r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04977-31C1-F441-B450-D13CACC23754}"/>
              </a:ext>
            </a:extLst>
          </p:cNvPr>
          <p:cNvSpPr txBox="1"/>
          <p:nvPr/>
        </p:nvSpPr>
        <p:spPr>
          <a:xfrm>
            <a:off x="3901988" y="6386335"/>
            <a:ext cx="524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https://ggplot2.tidyverse.org/reference/element.html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08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8DC0-A386-DA46-9FD9-B13DC83E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BEA4B7-0DD4-A541-8052-C3121F8A9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530" y="1114425"/>
            <a:ext cx="5538940" cy="5241925"/>
          </a:xfrm>
        </p:spPr>
      </p:pic>
    </p:spTree>
    <p:extLst>
      <p:ext uri="{BB962C8B-B14F-4D97-AF65-F5344CB8AC3E}">
        <p14:creationId xmlns:p14="http://schemas.microsoft.com/office/powerpoint/2010/main" val="3004628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761C-A765-2348-88DA-CB686234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BCA11-4D98-D649-BA8A-FB3EBE73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940" y="1528240"/>
            <a:ext cx="5867689" cy="497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8DA26-E184-FC46-8919-3F114AB0949C}"/>
              </a:ext>
            </a:extLst>
          </p:cNvPr>
          <p:cNvSpPr txBox="1"/>
          <p:nvPr/>
        </p:nvSpPr>
        <p:spPr>
          <a:xfrm>
            <a:off x="457200" y="1107824"/>
            <a:ext cx="50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09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5FB7-AB74-164F-A921-F4EB8CC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E6922-C6E9-464D-A43B-906A592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https://r4ds.had.co.nz/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04F7A-C4CA-8E48-BAB6-FB6E4FDC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3834"/>
            <a:ext cx="3352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0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6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97960"/>
              </p:ext>
            </p:extLst>
          </p:nvPr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06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551094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09579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5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394-845E-3748-98C4-54DE15D9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0862-30C1-0D44-A8B5-6654EA81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Equivalent of the Unix |</a:t>
            </a:r>
          </a:p>
          <a:p>
            <a:pPr lvl="1"/>
            <a:r>
              <a:rPr lang="en-US" sz="2400" dirty="0">
                <a:latin typeface="Courier" pitchFamily="2" charset="0"/>
              </a:rPr>
              <a:t>cut –f1,2,4 </a:t>
            </a:r>
            <a:r>
              <a:rPr lang="en-US" sz="2400" dirty="0" err="1">
                <a:latin typeface="Courier" pitchFamily="2" charset="0"/>
              </a:rPr>
              <a:t>data.txt</a:t>
            </a:r>
            <a:r>
              <a:rPr lang="en-US" sz="2400" dirty="0">
                <a:latin typeface="Courier" pitchFamily="2" charset="0"/>
              </a:rPr>
              <a:t> | head</a:t>
            </a:r>
          </a:p>
          <a:p>
            <a:pPr lvl="1"/>
            <a:r>
              <a:rPr lang="en-US" sz="2400" dirty="0">
                <a:latin typeface="Courier" pitchFamily="2" charset="0"/>
              </a:rPr>
              <a:t>select(data, c(1,2,4)) %&gt;% head()</a:t>
            </a:r>
          </a:p>
          <a:p>
            <a:r>
              <a:rPr lang="en-US" dirty="0"/>
              <a:t>Allows sending the results of one function into the next</a:t>
            </a:r>
          </a:p>
          <a:p>
            <a:r>
              <a:rPr lang="en-US" dirty="0"/>
              <a:t>Makes code easier to read</a:t>
            </a:r>
          </a:p>
          <a:p>
            <a:pPr lvl="1"/>
            <a:r>
              <a:rPr lang="en-US" dirty="0">
                <a:latin typeface="Courier" pitchFamily="2" charset="0"/>
              </a:rPr>
              <a:t>head(select(data, c(1,2,4)), 6)</a:t>
            </a:r>
          </a:p>
          <a:p>
            <a:pPr lvl="1"/>
            <a:r>
              <a:rPr lang="en-US" dirty="0">
                <a:latin typeface="Courier" pitchFamily="2" charset="0"/>
              </a:rPr>
              <a:t>select(data, c(1,2,4)) %&gt;% head(6)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C10AA2-6E0C-CF40-AAD7-5E5A2D31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%&gt;%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6F0D0F-F5D8-5F4D-8591-400403A99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810" y="1090246"/>
            <a:ext cx="4038600" cy="5035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eat(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bake(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put(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pour(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 mix(ingredients),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into=oven),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time=30),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pieces=6),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1)</a:t>
            </a: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E0E9-26EA-FA40-A83C-31BAE6DB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7765" y="1090246"/>
            <a:ext cx="4587715" cy="5035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ingredients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mix()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pour(into=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put(into=oven)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bake(time=30)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slice(pieces=6)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eat(1)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46938-F27C-384D-B221-F63A4C5D99FB}"/>
              </a:ext>
            </a:extLst>
          </p:cNvPr>
          <p:cNvSpPr txBox="1"/>
          <p:nvPr/>
        </p:nvSpPr>
        <p:spPr>
          <a:xfrm>
            <a:off x="6447927" y="6335622"/>
            <a:ext cx="24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@dmi3k on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ECD7-969B-7E48-BF2F-B69A7D2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A19D-35BA-E745-9CF6-D1218740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read_tsv</a:t>
            </a:r>
            <a:endParaRPr lang="en-US" dirty="0"/>
          </a:p>
          <a:p>
            <a:pPr lvl="1"/>
            <a:r>
              <a:rPr lang="en-US" dirty="0"/>
              <a:t>reads in tab-delimited data and</a:t>
            </a:r>
            <a:br>
              <a:rPr lang="en-US" dirty="0"/>
            </a:br>
            <a:r>
              <a:rPr lang="en-US" dirty="0"/>
              <a:t>tries to guess the type of each column</a:t>
            </a:r>
          </a:p>
          <a:p>
            <a:pPr lvl="2"/>
            <a:r>
              <a:rPr lang="en-US" dirty="0"/>
              <a:t>character, integer etc.</a:t>
            </a:r>
          </a:p>
          <a:p>
            <a:r>
              <a:rPr lang="en-US" dirty="0" err="1"/>
              <a:t>read_csv</a:t>
            </a:r>
            <a:endParaRPr lang="en-US" dirty="0"/>
          </a:p>
          <a:p>
            <a:pPr lvl="1"/>
            <a:r>
              <a:rPr lang="en-US" dirty="0"/>
              <a:t>same for comma-separated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3C9DA-EE14-8C49-AE2E-11A4FB0A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113692"/>
            <a:ext cx="16637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772D2-5DD6-8A48-BED1-23F9F38E9E8E}"/>
              </a:ext>
            </a:extLst>
          </p:cNvPr>
          <p:cNvSpPr txBox="1"/>
          <p:nvPr/>
        </p:nvSpPr>
        <p:spPr>
          <a:xfrm>
            <a:off x="6382347" y="638560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https://readr.tidyverse.org/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83112"/>
      </p:ext>
    </p:extLst>
  </p:cSld>
  <p:clrMapOvr>
    <a:masterClrMapping/>
  </p:clrMapOvr>
</p:sld>
</file>

<file path=ppt/theme/theme1.xml><?xml version="1.0" encoding="utf-8"?>
<a:theme xmlns:a="http://schemas.openxmlformats.org/drawingml/2006/main" name="Z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E41EB81-4571-9A41-92C0-979718468C0D}" vid="{708E8B1D-840F-8445-BBDA-3236C60932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ZMP</Template>
  <TotalTime>4568</TotalTime>
  <Words>1209</Words>
  <Application>Microsoft Macintosh PowerPoint</Application>
  <PresentationFormat>On-screen Show (4:3)</PresentationFormat>
  <Paragraphs>380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Courier</vt:lpstr>
      <vt:lpstr>ZMP</vt:lpstr>
      <vt:lpstr>Data Visualisation with R</vt:lpstr>
      <vt:lpstr>Topics</vt:lpstr>
      <vt:lpstr>Tidyverse</vt:lpstr>
      <vt:lpstr>Tidy data</vt:lpstr>
      <vt:lpstr>Tidy data</vt:lpstr>
      <vt:lpstr>Tidy data</vt:lpstr>
      <vt:lpstr>pipe</vt:lpstr>
      <vt:lpstr>%&gt;%</vt:lpstr>
      <vt:lpstr>readr</vt:lpstr>
      <vt:lpstr>read_tsv</vt:lpstr>
      <vt:lpstr>factors</vt:lpstr>
      <vt:lpstr>wide vs long data</vt:lpstr>
      <vt:lpstr>pivot_wider() and pivot_longer()</vt:lpstr>
      <vt:lpstr>Tidy data</vt:lpstr>
      <vt:lpstr>Data manipulation</vt:lpstr>
      <vt:lpstr>select()</vt:lpstr>
      <vt:lpstr>select()</vt:lpstr>
      <vt:lpstr>select()</vt:lpstr>
      <vt:lpstr>filter()</vt:lpstr>
      <vt:lpstr>filter()</vt:lpstr>
      <vt:lpstr>mutate()</vt:lpstr>
      <vt:lpstr>arrange()</vt:lpstr>
      <vt:lpstr>Exercises</vt:lpstr>
      <vt:lpstr>ggplot2</vt:lpstr>
      <vt:lpstr>scatterplot</vt:lpstr>
      <vt:lpstr>Map categorical variable to colour</vt:lpstr>
      <vt:lpstr>Map categorical variable to shape</vt:lpstr>
      <vt:lpstr>Map continuous variable to colour</vt:lpstr>
      <vt:lpstr>Map continuous variable to size</vt:lpstr>
      <vt:lpstr>Map variable to colour and shape</vt:lpstr>
      <vt:lpstr>Add extra geoms</vt:lpstr>
      <vt:lpstr>geom_histogram</vt:lpstr>
      <vt:lpstr>setting the binwidth of a histogram</vt:lpstr>
      <vt:lpstr>Boxplots</vt:lpstr>
      <vt:lpstr>Remove outliers</vt:lpstr>
      <vt:lpstr>Violin plot</vt:lpstr>
      <vt:lpstr>Colours</vt:lpstr>
      <vt:lpstr>specify colours by name</vt:lpstr>
      <vt:lpstr>specify colours as RGB values</vt:lpstr>
      <vt:lpstr>check how colour-blind friendly your palette is</vt:lpstr>
      <vt:lpstr>colour-blind friendly palette</vt:lpstr>
      <vt:lpstr>viridis: perceptually uniform colour scales</vt:lpstr>
      <vt:lpstr>viridis: perceptually uniform colour scales</vt:lpstr>
      <vt:lpstr>viridis-plasma</vt:lpstr>
      <vt:lpstr>ColorBrewer</vt:lpstr>
      <vt:lpstr>ColorBrewer colour schemes</vt:lpstr>
      <vt:lpstr>Shapes</vt:lpstr>
      <vt:lpstr>Shapes</vt:lpstr>
      <vt:lpstr>Facets</vt:lpstr>
      <vt:lpstr>Themes</vt:lpstr>
      <vt:lpstr>Customising themes</vt:lpstr>
      <vt:lpstr>Theme elements</vt:lpstr>
      <vt:lpstr>Customising themes</vt:lpstr>
      <vt:lpstr>Further Reading</vt:lpstr>
      <vt:lpstr>Further Reading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with R</dc:title>
  <dc:creator>Richard White</dc:creator>
  <cp:lastModifiedBy>Ian Sealy</cp:lastModifiedBy>
  <cp:revision>87</cp:revision>
  <dcterms:created xsi:type="dcterms:W3CDTF">2019-11-07T14:51:19Z</dcterms:created>
  <dcterms:modified xsi:type="dcterms:W3CDTF">2019-11-10T22:45:38Z</dcterms:modified>
</cp:coreProperties>
</file>